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1518900" cy="6483350"/>
  <p:notesSz cx="11518900" cy="6483350"/>
  <p:embeddedFontLst>
    <p:embeddedFont>
      <p:font typeface="Myriad Pro" panose="020B0503030403020204" pitchFamily="34" charset="0"/>
      <p:regular r:id="rId6"/>
      <p:bold r:id="rId7"/>
      <p:italic r:id="rId8"/>
      <p:boldItalic r:id="rId9"/>
    </p:embeddedFont>
    <p:embeddedFont>
      <p:font typeface="Minion Pro" panose="02040503050201020203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48535A"/>
    <a:srgbClr val="009260"/>
    <a:srgbClr val="00AD7D"/>
    <a:srgbClr val="EB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2" autoAdjust="0"/>
  </p:normalViewPr>
  <p:slideViewPr>
    <p:cSldViewPr>
      <p:cViewPr varScale="1">
        <p:scale>
          <a:sx n="111" d="100"/>
          <a:sy n="111" d="100"/>
        </p:scale>
        <p:origin x="714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1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3264-20D3-4C10-BA4E-CD5061FAFC94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AE22-11FB-442A-8924-D0ACD55EC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1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DABD-7235-452E-A202-8132BB169D6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0484-434F-40DA-B7FF-D6A3BA59C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47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eit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k object 16"/>
          <p:cNvSpPr/>
          <p:nvPr userDrawn="1"/>
        </p:nvSpPr>
        <p:spPr>
          <a:xfrm>
            <a:off x="0" y="1178095"/>
            <a:ext cx="11520170" cy="0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" r="7496" b="12293"/>
          <a:stretch/>
        </p:blipFill>
        <p:spPr>
          <a:xfrm>
            <a:off x="0" y="1153222"/>
            <a:ext cx="11518900" cy="53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0" y="1178094"/>
            <a:ext cx="1152017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8"/>
          <p:cNvSpPr txBox="1">
            <a:spLocks/>
          </p:cNvSpPr>
          <p:nvPr userDrawn="1"/>
        </p:nvSpPr>
        <p:spPr>
          <a:xfrm>
            <a:off x="6207399" y="6008489"/>
            <a:ext cx="423647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7F8990"/>
                </a:solidFill>
                <a:latin typeface="Myriad Pro"/>
                <a:ea typeface="+mn-ea"/>
                <a:cs typeface="Myriad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/>
            <a:r>
              <a:rPr lang="de-DE" spc="-20" dirty="0"/>
              <a:t>P</a:t>
            </a:r>
            <a:r>
              <a:rPr lang="de-DE" spc="-15" dirty="0"/>
              <a:t>r</a:t>
            </a:r>
            <a:r>
              <a:rPr lang="de-DE" dirty="0"/>
              <a:t>o</a:t>
            </a:r>
            <a:r>
              <a:rPr lang="de-DE" spc="-20" dirty="0"/>
              <a:t>f</a:t>
            </a:r>
            <a:r>
              <a:rPr lang="de-DE" dirty="0"/>
              <a:t>essor D</a:t>
            </a:r>
            <a:r>
              <a:rPr lang="de-DE" spc="-65" dirty="0"/>
              <a:t>r</a:t>
            </a:r>
            <a:r>
              <a:rPr lang="de-DE" dirty="0"/>
              <a:t>. </a:t>
            </a:r>
            <a:r>
              <a:rPr lang="de-DE" spc="5" dirty="0"/>
              <a:t>M</a:t>
            </a:r>
            <a:r>
              <a:rPr lang="de-DE" dirty="0"/>
              <a:t>ax Mus</a:t>
            </a:r>
            <a:r>
              <a:rPr lang="de-DE" spc="-10" dirty="0"/>
              <a:t>t</a:t>
            </a:r>
            <a:r>
              <a:rPr lang="de-DE" dirty="0"/>
              <a:t>ermann   I   </a:t>
            </a:r>
            <a:r>
              <a:rPr lang="de-DE" spc="5" dirty="0"/>
              <a:t>S</a:t>
            </a:r>
            <a:r>
              <a:rPr lang="de-DE" dirty="0"/>
              <a:t>ei</a:t>
            </a:r>
            <a:r>
              <a:rPr lang="de-DE" spc="-10" dirty="0"/>
              <a:t>t</a:t>
            </a:r>
            <a:r>
              <a:rPr lang="de-DE" dirty="0"/>
              <a:t>e </a:t>
            </a:r>
            <a:fld id="{B6F15528-21DE-4FAA-801E-634DDDAF4B2B}" type="slidenum">
              <a:rPr lang="de-DE" smtClean="0"/>
              <a:pPr marL="12700" algn="r"/>
              <a:t>‹Nr.›</a:t>
            </a:fld>
            <a:endParaRPr lang="de-DE" dirty="0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0850" y="346075"/>
            <a:ext cx="1675267" cy="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ersum.uni-bayreuth.d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-bayreuth.de/en/advising-service-networ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>
            <a:extLst>
              <a:ext uri="{FF2B5EF4-FFF2-40B4-BE49-F238E27FC236}">
                <a16:creationId xmlns:a16="http://schemas.microsoft.com/office/drawing/2014/main" id="{17E0407E-EA1A-43FD-9D6F-D1A4D8188493}"/>
              </a:ext>
            </a:extLst>
          </p:cNvPr>
          <p:cNvSpPr txBox="1"/>
          <p:nvPr/>
        </p:nvSpPr>
        <p:spPr>
          <a:xfrm>
            <a:off x="0" y="5908675"/>
            <a:ext cx="1151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linkClick r:id="rId2"/>
              </a:rPr>
              <a:t>www.universum.uni-bayreuth.de</a:t>
            </a:r>
            <a:endParaRPr lang="de-DE" sz="3200" b="1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F736350-5D62-4A1E-A76D-8419940E60BA}"/>
              </a:ext>
            </a:extLst>
          </p:cNvPr>
          <p:cNvSpPr txBox="1"/>
          <p:nvPr/>
        </p:nvSpPr>
        <p:spPr>
          <a:xfrm>
            <a:off x="237295" y="355713"/>
            <a:ext cx="1151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+mj-lt"/>
              </a:rPr>
              <a:t>Beratung </a:t>
            </a:r>
            <a:r>
              <a:rPr lang="de-DE" sz="3000" dirty="0">
                <a:latin typeface="+mj-lt"/>
              </a:rPr>
              <a:t>&amp; Service </a:t>
            </a:r>
            <a:r>
              <a:rPr lang="de-DE" sz="3000" dirty="0" smtClean="0">
                <a:latin typeface="+mj-lt"/>
              </a:rPr>
              <a:t>für Studierende an </a:t>
            </a:r>
            <a:r>
              <a:rPr lang="de-DE" sz="3000" dirty="0">
                <a:latin typeface="+mj-lt"/>
              </a:rPr>
              <a:t>der Uni Bayreuth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9950B9F-AFB3-4E5A-A87C-0DDCA44379EF}"/>
              </a:ext>
            </a:extLst>
          </p:cNvPr>
          <p:cNvSpPr/>
          <p:nvPr/>
        </p:nvSpPr>
        <p:spPr>
          <a:xfrm>
            <a:off x="8181917" y="1482119"/>
            <a:ext cx="2983176" cy="154782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5400" dirty="0"/>
              <a:t>Hilfe?!?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A45F89A-84F9-4ABE-90A1-F23AEE409366}"/>
              </a:ext>
            </a:extLst>
          </p:cNvPr>
          <p:cNvSpPr txBox="1"/>
          <p:nvPr/>
        </p:nvSpPr>
        <p:spPr>
          <a:xfrm rot="20983163">
            <a:off x="-35216" y="2662173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KarriereService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087FDAA-603A-4C39-8B61-308DFEB9E96E}"/>
              </a:ext>
            </a:extLst>
          </p:cNvPr>
          <p:cNvSpPr txBox="1"/>
          <p:nvPr/>
        </p:nvSpPr>
        <p:spPr>
          <a:xfrm rot="20983163">
            <a:off x="5360367" y="3286190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Prüfungsämter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C0D3814-0921-4B45-BA1E-FFCC93454C6F}"/>
              </a:ext>
            </a:extLst>
          </p:cNvPr>
          <p:cNvSpPr txBox="1"/>
          <p:nvPr/>
        </p:nvSpPr>
        <p:spPr>
          <a:xfrm rot="20983163">
            <a:off x="-55463" y="4555528"/>
            <a:ext cx="391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Familiengerechte Hochschule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20302E6-4E84-4983-BBA4-304BD2C89F20}"/>
              </a:ext>
            </a:extLst>
          </p:cNvPr>
          <p:cNvSpPr txBox="1"/>
          <p:nvPr/>
        </p:nvSpPr>
        <p:spPr>
          <a:xfrm rot="20983163">
            <a:off x="-23393" y="3314516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Studierendenkanzlei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7226FB1-DBED-4951-BC50-62F4E9C5B821}"/>
              </a:ext>
            </a:extLst>
          </p:cNvPr>
          <p:cNvSpPr txBox="1"/>
          <p:nvPr/>
        </p:nvSpPr>
        <p:spPr>
          <a:xfrm rot="20983163">
            <a:off x="-51235" y="3972301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 smtClean="0">
                <a:solidFill>
                  <a:schemeClr val="bg1"/>
                </a:solidFill>
              </a:rPr>
              <a:t>Sprachenzentrum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3A5F360-70F1-4AB9-88CC-FBC98404DA17}"/>
              </a:ext>
            </a:extLst>
          </p:cNvPr>
          <p:cNvSpPr txBox="1"/>
          <p:nvPr/>
        </p:nvSpPr>
        <p:spPr>
          <a:xfrm rot="20983163">
            <a:off x="3607767" y="1425450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Fachschaften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FDC452A-05AD-4520-905D-74F1D3CFDD39}"/>
              </a:ext>
            </a:extLst>
          </p:cNvPr>
          <p:cNvSpPr txBox="1"/>
          <p:nvPr/>
        </p:nvSpPr>
        <p:spPr>
          <a:xfrm rot="20983163">
            <a:off x="4847949" y="4028383"/>
            <a:ext cx="290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«"/>
            </a:pPr>
            <a:r>
              <a:rPr lang="de-DE" sz="2000" dirty="0">
                <a:solidFill>
                  <a:schemeClr val="bg1"/>
                </a:solidFill>
              </a:rPr>
              <a:t>Servicestelle Diversity </a:t>
            </a:r>
          </a:p>
          <a:p>
            <a:pPr algn="ctr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047B7DC-ADF9-4622-BD61-97B0FC86D823}"/>
              </a:ext>
            </a:extLst>
          </p:cNvPr>
          <p:cNvSpPr txBox="1"/>
          <p:nvPr/>
        </p:nvSpPr>
        <p:spPr>
          <a:xfrm rot="20983163">
            <a:off x="7171101" y="2052858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becks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831594A-B31B-44A8-846D-8D694851BE3F}"/>
              </a:ext>
            </a:extLst>
          </p:cNvPr>
          <p:cNvSpPr txBox="1"/>
          <p:nvPr/>
        </p:nvSpPr>
        <p:spPr>
          <a:xfrm rot="20983163">
            <a:off x="-51235" y="2030777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Sozialberatung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92046AC-9E8D-435D-A3FF-F035086FD245}"/>
              </a:ext>
            </a:extLst>
          </p:cNvPr>
          <p:cNvSpPr txBox="1"/>
          <p:nvPr/>
        </p:nvSpPr>
        <p:spPr>
          <a:xfrm rot="20983163">
            <a:off x="-51234" y="1399380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Fachstudienberatung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CA1266E-D08C-46F0-99EB-8A65912F31B3}"/>
              </a:ext>
            </a:extLst>
          </p:cNvPr>
          <p:cNvSpPr txBox="1"/>
          <p:nvPr/>
        </p:nvSpPr>
        <p:spPr>
          <a:xfrm rot="20983163">
            <a:off x="5495552" y="2650459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Schreibzentrum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092DC93E-9B12-4376-B5AC-9D3F9D4F3EF4}"/>
              </a:ext>
            </a:extLst>
          </p:cNvPr>
          <p:cNvSpPr txBox="1"/>
          <p:nvPr/>
        </p:nvSpPr>
        <p:spPr>
          <a:xfrm rot="20983163">
            <a:off x="4814962" y="4550468"/>
            <a:ext cx="35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sz="2000" dirty="0">
                <a:solidFill>
                  <a:schemeClr val="bg1"/>
                </a:solidFill>
              </a:rPr>
              <a:t>und viele mehr …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52C77E7-F109-43D8-9F47-114FDFDA9AC1}"/>
              </a:ext>
            </a:extLst>
          </p:cNvPr>
          <p:cNvSpPr/>
          <p:nvPr/>
        </p:nvSpPr>
        <p:spPr>
          <a:xfrm>
            <a:off x="9317285" y="3173060"/>
            <a:ext cx="213929" cy="2139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638069A-DAE3-4881-86FC-A953EA7FAFAD}"/>
              </a:ext>
            </a:extLst>
          </p:cNvPr>
          <p:cNvSpPr/>
          <p:nvPr/>
        </p:nvSpPr>
        <p:spPr>
          <a:xfrm>
            <a:off x="9239847" y="3527809"/>
            <a:ext cx="154876" cy="154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68A3300-A431-468D-8C57-8E42EDA11AC8}"/>
              </a:ext>
            </a:extLst>
          </p:cNvPr>
          <p:cNvSpPr txBox="1"/>
          <p:nvPr/>
        </p:nvSpPr>
        <p:spPr>
          <a:xfrm rot="20983163">
            <a:off x="2995603" y="4813383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6A10C0C7-ECEA-43F1-B077-1873D28DADC2}"/>
              </a:ext>
            </a:extLst>
          </p:cNvPr>
          <p:cNvSpPr txBox="1"/>
          <p:nvPr/>
        </p:nvSpPr>
        <p:spPr>
          <a:xfrm rot="20983163">
            <a:off x="4770585" y="1838376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1DDCD3E2-FE81-4E97-BD99-1AD41FAFFF23}"/>
              </a:ext>
            </a:extLst>
          </p:cNvPr>
          <p:cNvSpPr txBox="1"/>
          <p:nvPr/>
        </p:nvSpPr>
        <p:spPr>
          <a:xfrm rot="20983163">
            <a:off x="6861212" y="2166920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D588BD0F-D134-4282-AA4B-233186D2D6DF}"/>
              </a:ext>
            </a:extLst>
          </p:cNvPr>
          <p:cNvSpPr txBox="1"/>
          <p:nvPr/>
        </p:nvSpPr>
        <p:spPr>
          <a:xfrm rot="20983163">
            <a:off x="1469186" y="5044307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3C39EF2C-6634-4BB3-88FE-CB9D537EB7B2}"/>
              </a:ext>
            </a:extLst>
          </p:cNvPr>
          <p:cNvSpPr txBox="1"/>
          <p:nvPr/>
        </p:nvSpPr>
        <p:spPr>
          <a:xfrm rot="20983163">
            <a:off x="383569" y="1196791"/>
            <a:ext cx="74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5" name="Textfeld 46"/>
          <p:cNvSpPr txBox="1">
            <a:spLocks noChangeArrowheads="1"/>
          </p:cNvSpPr>
          <p:nvPr/>
        </p:nvSpPr>
        <p:spPr bwMode="auto">
          <a:xfrm rot="20983163">
            <a:off x="5608638" y="1498600"/>
            <a:ext cx="11191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de-DE" altLang="de-DE" sz="1900" dirty="0">
                <a:solidFill>
                  <a:schemeClr val="bg1"/>
                </a:solidFill>
              </a:rPr>
              <a:t>Psycho-</a:t>
            </a:r>
          </a:p>
          <a:p>
            <a:pPr algn="ctr">
              <a:lnSpc>
                <a:spcPts val="1800"/>
              </a:lnSpc>
            </a:pPr>
            <a:r>
              <a:rPr lang="de-DE" altLang="de-DE" sz="1900" dirty="0">
                <a:solidFill>
                  <a:schemeClr val="bg1"/>
                </a:solidFill>
              </a:rPr>
              <a:t>logische</a:t>
            </a:r>
          </a:p>
          <a:p>
            <a:pPr algn="ctr">
              <a:lnSpc>
                <a:spcPts val="1800"/>
              </a:lnSpc>
            </a:pPr>
            <a:r>
              <a:rPr lang="de-DE" altLang="de-DE" sz="1900" dirty="0">
                <a:solidFill>
                  <a:schemeClr val="bg1"/>
                </a:solidFill>
              </a:rPr>
              <a:t>Beratung</a:t>
            </a:r>
          </a:p>
        </p:txBody>
      </p:sp>
      <p:sp>
        <p:nvSpPr>
          <p:cNvPr id="46" name="Textfeld 44"/>
          <p:cNvSpPr txBox="1">
            <a:spLocks noChangeArrowheads="1"/>
          </p:cNvSpPr>
          <p:nvPr/>
        </p:nvSpPr>
        <p:spPr bwMode="auto">
          <a:xfrm rot="20983163">
            <a:off x="4043668" y="2677802"/>
            <a:ext cx="11747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Zentrale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Studien-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beratung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47" name="Textfeld 45"/>
          <p:cNvSpPr txBox="1">
            <a:spLocks noChangeArrowheads="1"/>
          </p:cNvSpPr>
          <p:nvPr/>
        </p:nvSpPr>
        <p:spPr bwMode="auto">
          <a:xfrm rot="20983163">
            <a:off x="2300003" y="1963064"/>
            <a:ext cx="10895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PULS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Studien-</a:t>
            </a:r>
            <a:endParaRPr lang="de-DE" altLang="de-DE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>
              <a:lnSpc>
                <a:spcPts val="2000"/>
              </a:lnSpc>
            </a:pPr>
            <a:r>
              <a:rPr lang="de-DE" altLang="de-DE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support</a:t>
            </a:r>
            <a:endParaRPr lang="de-DE" altLang="de-DE" sz="20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 rot="20983163">
            <a:off x="2533441" y="3553479"/>
            <a:ext cx="1063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Inter-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national</a:t>
            </a:r>
          </a:p>
          <a:p>
            <a:pPr algn="ctr">
              <a:lnSpc>
                <a:spcPts val="2000"/>
              </a:lnSpc>
            </a:pPr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Office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29" name="Textfeld 44"/>
          <p:cNvSpPr txBox="1">
            <a:spLocks noChangeArrowheads="1"/>
          </p:cNvSpPr>
          <p:nvPr/>
        </p:nvSpPr>
        <p:spPr bwMode="auto">
          <a:xfrm rot="20983163">
            <a:off x="3617316" y="4367888"/>
            <a:ext cx="114475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Universitäts- </a:t>
            </a:r>
            <a:r>
              <a:rPr lang="de-DE" altLang="de-DE" sz="1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bibliothek</a:t>
            </a:r>
            <a:endParaRPr lang="de-DE" alt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>
            <a:extLst>
              <a:ext uri="{FF2B5EF4-FFF2-40B4-BE49-F238E27FC236}">
                <a16:creationId xmlns:a16="http://schemas.microsoft.com/office/drawing/2014/main" id="{6F736350-5D62-4A1E-A76D-8419940E60BA}"/>
              </a:ext>
            </a:extLst>
          </p:cNvPr>
          <p:cNvSpPr txBox="1"/>
          <p:nvPr/>
        </p:nvSpPr>
        <p:spPr>
          <a:xfrm>
            <a:off x="237295" y="355713"/>
            <a:ext cx="1151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+mj-lt"/>
              </a:rPr>
              <a:t>Advising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>
                <a:latin typeface="+mj-lt"/>
              </a:rPr>
              <a:t>&amp; </a:t>
            </a:r>
            <a:r>
              <a:rPr lang="de-DE" sz="2800" dirty="0" smtClean="0">
                <a:latin typeface="+mj-lt"/>
              </a:rPr>
              <a:t>Service </a:t>
            </a:r>
            <a:r>
              <a:rPr lang="de-DE" sz="2800" dirty="0" err="1" smtClean="0">
                <a:latin typeface="+mj-lt"/>
              </a:rPr>
              <a:t>for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Students</a:t>
            </a:r>
            <a:r>
              <a:rPr lang="de-DE" sz="2800" dirty="0" smtClean="0">
                <a:latin typeface="+mj-lt"/>
              </a:rPr>
              <a:t> at </a:t>
            </a:r>
            <a:r>
              <a:rPr lang="de-DE" sz="2800" dirty="0" err="1" smtClean="0">
                <a:latin typeface="+mj-lt"/>
              </a:rPr>
              <a:t>the</a:t>
            </a:r>
            <a:r>
              <a:rPr lang="de-DE" sz="2800" dirty="0" smtClean="0">
                <a:latin typeface="+mj-lt"/>
              </a:rPr>
              <a:t> University </a:t>
            </a:r>
            <a:r>
              <a:rPr lang="de-DE" sz="2800" dirty="0" err="1" smtClean="0">
                <a:latin typeface="+mj-lt"/>
              </a:rPr>
              <a:t>of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>
                <a:latin typeface="+mj-lt"/>
              </a:rPr>
              <a:t>Bayreuth</a:t>
            </a:r>
          </a:p>
        </p:txBody>
      </p:sp>
      <p:sp>
        <p:nvSpPr>
          <p:cNvPr id="131" name="Textfeld 35"/>
          <p:cNvSpPr txBox="1">
            <a:spLocks noChangeArrowheads="1"/>
          </p:cNvSpPr>
          <p:nvPr/>
        </p:nvSpPr>
        <p:spPr bwMode="auto">
          <a:xfrm>
            <a:off x="0" y="5908675"/>
            <a:ext cx="1151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9263" algn="l"/>
              </a:tabLs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hlinkClick r:id="rId2"/>
              </a:rPr>
              <a:t>www.uni-bayreuth.de/en/advising-service-network</a:t>
            </a:r>
            <a:endParaRPr lang="de-DE" altLang="de-DE" sz="3200" b="1" dirty="0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49950B9F-AFB3-4E5A-A87C-0DDCA44379EF}"/>
              </a:ext>
            </a:extLst>
          </p:cNvPr>
          <p:cNvSpPr/>
          <p:nvPr/>
        </p:nvSpPr>
        <p:spPr>
          <a:xfrm>
            <a:off x="8181975" y="1482725"/>
            <a:ext cx="2982913" cy="154781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dirty="0"/>
              <a:t>Help?!?</a:t>
            </a:r>
          </a:p>
        </p:txBody>
      </p:sp>
      <p:sp>
        <p:nvSpPr>
          <p:cNvPr id="133" name="Textfeld 50"/>
          <p:cNvSpPr txBox="1">
            <a:spLocks noChangeArrowheads="1"/>
          </p:cNvSpPr>
          <p:nvPr/>
        </p:nvSpPr>
        <p:spPr bwMode="auto">
          <a:xfrm rot="20983163">
            <a:off x="-34925" y="2662238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Language Centre</a:t>
            </a:r>
          </a:p>
        </p:txBody>
      </p:sp>
      <p:sp>
        <p:nvSpPr>
          <p:cNvPr id="134" name="Textfeld 52"/>
          <p:cNvSpPr txBox="1">
            <a:spLocks noChangeArrowheads="1"/>
          </p:cNvSpPr>
          <p:nvPr/>
        </p:nvSpPr>
        <p:spPr bwMode="auto">
          <a:xfrm rot="20983163">
            <a:off x="5360988" y="3286125"/>
            <a:ext cx="359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Examination Offices</a:t>
            </a:r>
          </a:p>
        </p:txBody>
      </p:sp>
      <p:sp>
        <p:nvSpPr>
          <p:cNvPr id="135" name="Textfeld 53"/>
          <p:cNvSpPr txBox="1">
            <a:spLocks noChangeArrowheads="1"/>
          </p:cNvSpPr>
          <p:nvPr/>
        </p:nvSpPr>
        <p:spPr bwMode="auto">
          <a:xfrm rot="20983163">
            <a:off x="-55563" y="4556125"/>
            <a:ext cx="391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Family-friendly University</a:t>
            </a:r>
          </a:p>
        </p:txBody>
      </p:sp>
      <p:sp>
        <p:nvSpPr>
          <p:cNvPr id="136" name="Textfeld 54"/>
          <p:cNvSpPr txBox="1">
            <a:spLocks noChangeArrowheads="1"/>
          </p:cNvSpPr>
          <p:nvPr/>
        </p:nvSpPr>
        <p:spPr bwMode="auto">
          <a:xfrm rot="20983163">
            <a:off x="-25400" y="3302000"/>
            <a:ext cx="372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Student Administration Office</a:t>
            </a:r>
          </a:p>
        </p:txBody>
      </p:sp>
      <p:sp>
        <p:nvSpPr>
          <p:cNvPr id="137" name="Textfeld 55"/>
          <p:cNvSpPr txBox="1">
            <a:spLocks noChangeArrowheads="1"/>
          </p:cNvSpPr>
          <p:nvPr/>
        </p:nvSpPr>
        <p:spPr bwMode="auto">
          <a:xfrm rot="20983163">
            <a:off x="-33338" y="3970338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S</a:t>
            </a:r>
            <a:r>
              <a:rPr lang="de-DE" altLang="de-DE" sz="2000">
                <a:solidFill>
                  <a:schemeClr val="bg1"/>
                </a:solidFill>
              </a:rPr>
              <a:t>ocial Counselling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9FDC452A-05AD-4520-905D-74F1D3CFDD39}"/>
              </a:ext>
            </a:extLst>
          </p:cNvPr>
          <p:cNvSpPr txBox="1"/>
          <p:nvPr/>
        </p:nvSpPr>
        <p:spPr>
          <a:xfrm rot="20983163">
            <a:off x="4746625" y="4029075"/>
            <a:ext cx="310673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«"/>
              <a:defRPr/>
            </a:pPr>
            <a:r>
              <a:rPr lang="de-DE" sz="2000" dirty="0" err="1">
                <a:solidFill>
                  <a:schemeClr val="bg1"/>
                </a:solidFill>
                <a:latin typeface="+mn-lt"/>
              </a:rPr>
              <a:t>Diversity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 Service Centre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2" name="Textfeld 59"/>
          <p:cNvSpPr txBox="1">
            <a:spLocks noChangeArrowheads="1"/>
          </p:cNvSpPr>
          <p:nvPr/>
        </p:nvSpPr>
        <p:spPr bwMode="auto">
          <a:xfrm rot="20983163">
            <a:off x="7207457" y="2085160"/>
            <a:ext cx="795306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becks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6" name="Textfeld 63"/>
          <p:cNvSpPr txBox="1">
            <a:spLocks noChangeArrowheads="1"/>
          </p:cNvSpPr>
          <p:nvPr/>
        </p:nvSpPr>
        <p:spPr bwMode="auto">
          <a:xfrm rot="20983163">
            <a:off x="-50800" y="2030413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CareerService</a:t>
            </a:r>
          </a:p>
        </p:txBody>
      </p:sp>
      <p:sp>
        <p:nvSpPr>
          <p:cNvPr id="147" name="Textfeld 64"/>
          <p:cNvSpPr txBox="1">
            <a:spLocks noChangeArrowheads="1"/>
          </p:cNvSpPr>
          <p:nvPr/>
        </p:nvSpPr>
        <p:spPr bwMode="auto">
          <a:xfrm rot="20983163">
            <a:off x="-50800" y="1398588"/>
            <a:ext cx="3592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>
                <a:solidFill>
                  <a:schemeClr val="bg1"/>
                </a:solidFill>
              </a:rPr>
              <a:t>Programme advising</a:t>
            </a:r>
          </a:p>
        </p:txBody>
      </p:sp>
      <p:sp>
        <p:nvSpPr>
          <p:cNvPr id="148" name="Textfeld 65"/>
          <p:cNvSpPr txBox="1">
            <a:spLocks noChangeArrowheads="1"/>
          </p:cNvSpPr>
          <p:nvPr/>
        </p:nvSpPr>
        <p:spPr bwMode="auto">
          <a:xfrm rot="20983163">
            <a:off x="5495925" y="2651125"/>
            <a:ext cx="359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 dirty="0">
                <a:solidFill>
                  <a:schemeClr val="bg1"/>
                </a:solidFill>
              </a:rPr>
              <a:t>Student </a:t>
            </a:r>
            <a:r>
              <a:rPr lang="de-DE" altLang="de-DE" sz="2000" dirty="0" err="1">
                <a:solidFill>
                  <a:schemeClr val="bg1"/>
                </a:solidFill>
              </a:rPr>
              <a:t>Counsils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9" name="Textfeld 73"/>
          <p:cNvSpPr txBox="1">
            <a:spLocks noChangeArrowheads="1"/>
          </p:cNvSpPr>
          <p:nvPr/>
        </p:nvSpPr>
        <p:spPr bwMode="auto">
          <a:xfrm rot="20983163">
            <a:off x="4814888" y="4549775"/>
            <a:ext cx="359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 </a:t>
            </a:r>
            <a:r>
              <a:rPr lang="de-DE" altLang="de-DE" sz="2000" dirty="0" err="1">
                <a:solidFill>
                  <a:schemeClr val="bg1"/>
                </a:solidFill>
              </a:rPr>
              <a:t>and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many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more</a:t>
            </a:r>
            <a:r>
              <a:rPr lang="de-DE" altLang="de-DE" sz="2000" dirty="0" smtClean="0">
                <a:solidFill>
                  <a:schemeClr val="bg1"/>
                </a:solidFill>
              </a:rPr>
              <a:t> …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352C77E7-F109-43D8-9F47-114FDFDA9AC1}"/>
              </a:ext>
            </a:extLst>
          </p:cNvPr>
          <p:cNvSpPr/>
          <p:nvPr/>
        </p:nvSpPr>
        <p:spPr>
          <a:xfrm>
            <a:off x="9317038" y="3173413"/>
            <a:ext cx="214312" cy="21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2638069A-DAE3-4881-86FC-A953EA7FAFAD}"/>
              </a:ext>
            </a:extLst>
          </p:cNvPr>
          <p:cNvSpPr/>
          <p:nvPr/>
        </p:nvSpPr>
        <p:spPr>
          <a:xfrm>
            <a:off x="9239250" y="3527425"/>
            <a:ext cx="155575" cy="155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2" name="Textfeld 76"/>
          <p:cNvSpPr txBox="1">
            <a:spLocks noChangeArrowheads="1"/>
          </p:cNvSpPr>
          <p:nvPr/>
        </p:nvSpPr>
        <p:spPr bwMode="auto">
          <a:xfrm rot="20983163">
            <a:off x="2995613" y="481330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3" name="Textfeld 77"/>
          <p:cNvSpPr txBox="1">
            <a:spLocks noChangeArrowheads="1"/>
          </p:cNvSpPr>
          <p:nvPr/>
        </p:nvSpPr>
        <p:spPr bwMode="auto">
          <a:xfrm rot="20983163">
            <a:off x="4770438" y="1838325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4" name="Textfeld 78"/>
          <p:cNvSpPr txBox="1">
            <a:spLocks noChangeArrowheads="1"/>
          </p:cNvSpPr>
          <p:nvPr/>
        </p:nvSpPr>
        <p:spPr bwMode="auto">
          <a:xfrm rot="20983163">
            <a:off x="3892550" y="1216025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5" name="Textfeld 79"/>
          <p:cNvSpPr txBox="1">
            <a:spLocks noChangeArrowheads="1"/>
          </p:cNvSpPr>
          <p:nvPr/>
        </p:nvSpPr>
        <p:spPr bwMode="auto">
          <a:xfrm rot="20983163">
            <a:off x="6874148" y="2188407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56" name="Textfeld 80"/>
          <p:cNvSpPr txBox="1">
            <a:spLocks noChangeArrowheads="1"/>
          </p:cNvSpPr>
          <p:nvPr/>
        </p:nvSpPr>
        <p:spPr bwMode="auto">
          <a:xfrm rot="20983163">
            <a:off x="1468438" y="5045075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7" name="Textfeld 81"/>
          <p:cNvSpPr txBox="1">
            <a:spLocks noChangeArrowheads="1"/>
          </p:cNvSpPr>
          <p:nvPr/>
        </p:nvSpPr>
        <p:spPr bwMode="auto">
          <a:xfrm rot="20983163">
            <a:off x="384175" y="1196975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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58" name="Textfeld 56"/>
          <p:cNvSpPr txBox="1">
            <a:spLocks noChangeArrowheads="1"/>
          </p:cNvSpPr>
          <p:nvPr/>
        </p:nvSpPr>
        <p:spPr bwMode="auto">
          <a:xfrm rot="20983163">
            <a:off x="3608388" y="1425575"/>
            <a:ext cx="359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«"/>
            </a:pPr>
            <a:r>
              <a:rPr lang="de-DE" altLang="de-DE" sz="2000">
                <a:solidFill>
                  <a:schemeClr val="bg1"/>
                </a:solidFill>
              </a:rPr>
              <a:t>Writing Centre</a:t>
            </a:r>
          </a:p>
        </p:txBody>
      </p:sp>
      <p:sp>
        <p:nvSpPr>
          <p:cNvPr id="159" name="Textfeld 44"/>
          <p:cNvSpPr txBox="1">
            <a:spLocks noChangeArrowheads="1"/>
          </p:cNvSpPr>
          <p:nvPr/>
        </p:nvSpPr>
        <p:spPr bwMode="auto">
          <a:xfrm rot="20983163">
            <a:off x="2314975" y="1963063"/>
            <a:ext cx="10596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 smtClean="0">
                <a:solidFill>
                  <a:schemeClr val="bg1"/>
                </a:solidFill>
                <a:sym typeface="Wingdings" panose="05000000000000000000" pitchFamily="2" charset="2"/>
              </a:rPr>
              <a:t>PULS</a:t>
            </a:r>
          </a:p>
          <a:p>
            <a:pPr algn="ctr">
              <a:lnSpc>
                <a:spcPts val="2000"/>
              </a:lnSpc>
            </a:pPr>
            <a:r>
              <a:rPr lang="de-DE" altLang="de-DE" sz="2000" smtClean="0">
                <a:solidFill>
                  <a:schemeClr val="bg1"/>
                </a:solidFill>
                <a:sym typeface="Wingdings" panose="05000000000000000000" pitchFamily="2" charset="2"/>
              </a:rPr>
              <a:t>Study</a:t>
            </a:r>
            <a:endParaRPr lang="de-DE" altLang="de-DE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>
              <a:lnSpc>
                <a:spcPts val="2000"/>
              </a:lnSpc>
            </a:pPr>
            <a:r>
              <a:rPr lang="de-DE" alt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Support</a:t>
            </a:r>
            <a:endParaRPr lang="de-DE" altLang="de-DE" sz="20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60" name="Textfeld 45"/>
          <p:cNvSpPr txBox="1">
            <a:spLocks noChangeArrowheads="1"/>
          </p:cNvSpPr>
          <p:nvPr/>
        </p:nvSpPr>
        <p:spPr bwMode="auto">
          <a:xfrm rot="20983163">
            <a:off x="5573713" y="1604963"/>
            <a:ext cx="11112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Student</a:t>
            </a:r>
          </a:p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  <a:sym typeface="Wingdings" panose="05000000000000000000" pitchFamily="2" charset="2"/>
              </a:rPr>
              <a:t>Advising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161" name="Textfeld 49"/>
          <p:cNvSpPr txBox="1">
            <a:spLocks noChangeArrowheads="1"/>
          </p:cNvSpPr>
          <p:nvPr/>
        </p:nvSpPr>
        <p:spPr bwMode="auto">
          <a:xfrm rot="20983163">
            <a:off x="3619385" y="4442161"/>
            <a:ext cx="1149417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University</a:t>
            </a:r>
          </a:p>
          <a:p>
            <a:pPr algn="ctr">
              <a:lnSpc>
                <a:spcPts val="2000"/>
              </a:lnSpc>
            </a:pPr>
            <a:r>
              <a:rPr lang="de-DE" alt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Library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62" name="Textfeld 53"/>
          <p:cNvSpPr txBox="1">
            <a:spLocks noChangeArrowheads="1"/>
          </p:cNvSpPr>
          <p:nvPr/>
        </p:nvSpPr>
        <p:spPr bwMode="auto">
          <a:xfrm rot="20983163">
            <a:off x="3768725" y="2871788"/>
            <a:ext cx="16891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</a:rPr>
              <a:t>Psychological </a:t>
            </a:r>
          </a:p>
          <a:p>
            <a:pPr algn="ctr">
              <a:lnSpc>
                <a:spcPts val="2000"/>
              </a:lnSpc>
            </a:pPr>
            <a:r>
              <a:rPr lang="de-DE" altLang="de-DE" sz="2000">
                <a:solidFill>
                  <a:schemeClr val="bg1"/>
                </a:solidFill>
              </a:rPr>
              <a:t>Counselling</a:t>
            </a:r>
          </a:p>
        </p:txBody>
      </p:sp>
      <p:sp>
        <p:nvSpPr>
          <p:cNvPr id="29" name="Textfeld 49"/>
          <p:cNvSpPr txBox="1">
            <a:spLocks noChangeArrowheads="1"/>
          </p:cNvSpPr>
          <p:nvPr/>
        </p:nvSpPr>
        <p:spPr bwMode="auto">
          <a:xfrm rot="20983163">
            <a:off x="2544853" y="3550403"/>
            <a:ext cx="101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de-DE" altLang="de-DE" sz="1900" dirty="0">
                <a:solidFill>
                  <a:schemeClr val="bg1"/>
                </a:solidFill>
                <a:sym typeface="Wingdings" panose="05000000000000000000" pitchFamily="2" charset="2"/>
              </a:rPr>
              <a:t>Inter-</a:t>
            </a:r>
          </a:p>
          <a:p>
            <a:pPr algn="ctr">
              <a:lnSpc>
                <a:spcPts val="2000"/>
              </a:lnSpc>
            </a:pPr>
            <a:r>
              <a:rPr lang="de-DE" altLang="de-DE" sz="1900" dirty="0">
                <a:solidFill>
                  <a:schemeClr val="bg1"/>
                </a:solidFill>
                <a:sym typeface="Wingdings" panose="05000000000000000000" pitchFamily="2" charset="2"/>
              </a:rPr>
              <a:t>national</a:t>
            </a:r>
          </a:p>
          <a:p>
            <a:pPr algn="ctr">
              <a:lnSpc>
                <a:spcPts val="2000"/>
              </a:lnSpc>
            </a:pPr>
            <a:r>
              <a:rPr lang="de-DE" altLang="de-DE" sz="1900" dirty="0">
                <a:solidFill>
                  <a:schemeClr val="bg1"/>
                </a:solidFill>
                <a:sym typeface="Wingdings" panose="05000000000000000000" pitchFamily="2" charset="2"/>
              </a:rPr>
              <a:t>Office</a:t>
            </a:r>
            <a:endParaRPr lang="de-DE" altLang="de-DE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1">
      <a:dk1>
        <a:srgbClr val="48535A"/>
      </a:dk1>
      <a:lt1>
        <a:srgbClr val="FFFFFF"/>
      </a:lt1>
      <a:dk2>
        <a:srgbClr val="48535A"/>
      </a:dk2>
      <a:lt2>
        <a:srgbClr val="FFFFFF"/>
      </a:lt2>
      <a:accent1>
        <a:srgbClr val="48535A"/>
      </a:accent1>
      <a:accent2>
        <a:srgbClr val="48535A"/>
      </a:accent2>
      <a:accent3>
        <a:srgbClr val="48535A"/>
      </a:accent3>
      <a:accent4>
        <a:srgbClr val="48535A"/>
      </a:accent4>
      <a:accent5>
        <a:srgbClr val="48535A"/>
      </a:accent5>
      <a:accent6>
        <a:srgbClr val="48535A"/>
      </a:accent6>
      <a:hlink>
        <a:srgbClr val="48535A"/>
      </a:hlink>
      <a:folHlink>
        <a:srgbClr val="48535A"/>
      </a:folHlink>
    </a:clrScheme>
    <a:fontScheme name="Universität Bayreuth">
      <a:majorFont>
        <a:latin typeface="Minion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ät Bayreuth">
        <a:dk1>
          <a:srgbClr val="48535A"/>
        </a:dk1>
        <a:lt1>
          <a:srgbClr val="FFFFFF"/>
        </a:lt1>
        <a:dk2>
          <a:srgbClr val="48535A"/>
        </a:dk2>
        <a:lt2>
          <a:srgbClr val="FFFFFF"/>
        </a:lt2>
        <a:accent1>
          <a:srgbClr val="48535A"/>
        </a:accent1>
        <a:accent2>
          <a:srgbClr val="48535A"/>
        </a:accent2>
        <a:accent3>
          <a:srgbClr val="48535A"/>
        </a:accent3>
        <a:accent4>
          <a:srgbClr val="48535A"/>
        </a:accent4>
        <a:accent5>
          <a:srgbClr val="48535A"/>
        </a:accent5>
        <a:accent6>
          <a:srgbClr val="48535A"/>
        </a:accent6>
        <a:hlink>
          <a:srgbClr val="48535A"/>
        </a:hlink>
        <a:folHlink>
          <a:srgbClr val="48535A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Benutzerdefiniert</PresentationFormat>
  <Paragraphs>66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Wingdings</vt:lpstr>
      <vt:lpstr>Myriad Pro</vt:lpstr>
      <vt:lpstr>Minion Pro</vt:lpstr>
      <vt:lpstr>Calibri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Corinna Daeschner</dc:creator>
  <cp:lastModifiedBy>bt220587</cp:lastModifiedBy>
  <cp:revision>79</cp:revision>
  <dcterms:created xsi:type="dcterms:W3CDTF">2015-09-24T11:15:31Z</dcterms:created>
  <dcterms:modified xsi:type="dcterms:W3CDTF">2023-09-19T10:10:04Z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2015-09-16T00:00:00Z</vt:filetime>
  </property>
  <property fmtid="{D5CDD505-2E9C-101B-9397-08002B2CF9AE}" pid="3" name="Creator">
    <vt:lpwstr>Adobe InDesign CS5 (7.0.4)</vt:lpwstr>
  </property>
  <property fmtid="{D5CDD505-2E9C-101B-9397-08002B2CF9AE}" pid="4" name="LastSaved">
    <vt:filetime>2015-09-24T00:00:00Z</vt:filetime>
  </property>
</Properties>
</file>