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11525250" cy="6483350"/>
  <p:notesSz cx="11518900" cy="6483350"/>
  <p:embeddedFontLst>
    <p:embeddedFont>
      <p:font typeface="Myriad Pro" panose="020B0503030403020204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inion Pro" panose="02040503050201020203" pitchFamily="18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48535A"/>
    <a:srgbClr val="009260"/>
    <a:srgbClr val="00AD7D"/>
    <a:srgbClr val="EBE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62" autoAdjust="0"/>
  </p:normalViewPr>
  <p:slideViewPr>
    <p:cSldViewPr>
      <p:cViewPr varScale="1">
        <p:scale>
          <a:sx n="107" d="100"/>
          <a:sy n="107" d="100"/>
        </p:scale>
        <p:origin x="252" y="78"/>
      </p:cViewPr>
      <p:guideLst>
        <p:guide orient="horz" pos="2880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12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53264-20D3-4C10-BA4E-CD5061FAFC94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524625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EAE22-11FB-442A-8924-D0ACD55EC5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14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8DABD-7235-452E-A202-8132BB169D6C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524625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40484-434F-40DA-B7FF-D6A3BA59C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47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eite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bk object 16"/>
          <p:cNvSpPr/>
          <p:nvPr userDrawn="1"/>
        </p:nvSpPr>
        <p:spPr>
          <a:xfrm>
            <a:off x="0" y="1178095"/>
            <a:ext cx="11526521" cy="0"/>
          </a:xfrm>
          <a:custGeom>
            <a:avLst/>
            <a:gdLst/>
            <a:ahLst/>
            <a:cxnLst/>
            <a:rect l="l" t="t" r="r" b="b"/>
            <a:pathLst>
              <a:path w="11520170">
                <a:moveTo>
                  <a:pt x="0" y="0"/>
                </a:moveTo>
                <a:lnTo>
                  <a:pt x="11520004" y="0"/>
                </a:lnTo>
              </a:path>
            </a:pathLst>
          </a:custGeom>
          <a:ln w="27000">
            <a:solidFill>
              <a:srgbClr val="00926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48" name="Picture 2" descr="Logo of the University of Bayreuth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6000" y="346075"/>
            <a:ext cx="1676191" cy="5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0" r="7496" b="12293"/>
          <a:stretch/>
        </p:blipFill>
        <p:spPr>
          <a:xfrm>
            <a:off x="0" y="1153223"/>
            <a:ext cx="11525250" cy="53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0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 userDrawn="1"/>
        </p:nvSpPr>
        <p:spPr>
          <a:xfrm>
            <a:off x="0" y="1178095"/>
            <a:ext cx="11526521" cy="45719"/>
          </a:xfrm>
          <a:custGeom>
            <a:avLst/>
            <a:gdLst/>
            <a:ahLst/>
            <a:cxnLst/>
            <a:rect l="l" t="t" r="r" b="b"/>
            <a:pathLst>
              <a:path w="11520170">
                <a:moveTo>
                  <a:pt x="0" y="0"/>
                </a:moveTo>
                <a:lnTo>
                  <a:pt x="11520004" y="0"/>
                </a:lnTo>
              </a:path>
            </a:pathLst>
          </a:custGeom>
          <a:ln w="27000">
            <a:solidFill>
              <a:srgbClr val="00926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6" name="object 38"/>
          <p:cNvSpPr txBox="1">
            <a:spLocks/>
          </p:cNvSpPr>
          <p:nvPr userDrawn="1"/>
        </p:nvSpPr>
        <p:spPr>
          <a:xfrm>
            <a:off x="6210822" y="6008489"/>
            <a:ext cx="42388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b="0" i="0" kern="1200">
                <a:solidFill>
                  <a:srgbClr val="7F8990"/>
                </a:solidFill>
                <a:latin typeface="Myriad Pro"/>
                <a:ea typeface="+mn-ea"/>
                <a:cs typeface="Myriad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/>
            <a:r>
              <a:rPr lang="de-DE" sz="1200" spc="-20" dirty="0"/>
              <a:t>P</a:t>
            </a:r>
            <a:r>
              <a:rPr lang="de-DE" sz="1200" spc="-15" dirty="0"/>
              <a:t>r</a:t>
            </a:r>
            <a:r>
              <a:rPr lang="de-DE" sz="1200" dirty="0"/>
              <a:t>o</a:t>
            </a:r>
            <a:r>
              <a:rPr lang="de-DE" sz="1200" spc="-20" dirty="0"/>
              <a:t>f</a:t>
            </a:r>
            <a:r>
              <a:rPr lang="de-DE" sz="1200" dirty="0"/>
              <a:t>essor D</a:t>
            </a:r>
            <a:r>
              <a:rPr lang="de-DE" sz="1200" spc="-65" dirty="0"/>
              <a:t>r</a:t>
            </a:r>
            <a:r>
              <a:rPr lang="de-DE" sz="1200" dirty="0"/>
              <a:t>. </a:t>
            </a:r>
            <a:r>
              <a:rPr lang="de-DE" sz="1200" spc="5" dirty="0"/>
              <a:t>M</a:t>
            </a:r>
            <a:r>
              <a:rPr lang="de-DE" sz="1200" dirty="0"/>
              <a:t>ax Mus</a:t>
            </a:r>
            <a:r>
              <a:rPr lang="de-DE" sz="1200" spc="-10" dirty="0"/>
              <a:t>t</a:t>
            </a:r>
            <a:r>
              <a:rPr lang="de-DE" sz="1200" dirty="0"/>
              <a:t>ermann   I   </a:t>
            </a:r>
            <a:r>
              <a:rPr lang="de-DE" sz="1200" spc="5" dirty="0"/>
              <a:t>S</a:t>
            </a:r>
            <a:r>
              <a:rPr lang="de-DE" sz="1200" dirty="0"/>
              <a:t>ei</a:t>
            </a:r>
            <a:r>
              <a:rPr lang="de-DE" sz="1200" spc="-10" dirty="0"/>
              <a:t>t</a:t>
            </a:r>
            <a:r>
              <a:rPr lang="de-DE" sz="1200" dirty="0"/>
              <a:t>e </a:t>
            </a:r>
            <a:fld id="{B6F15528-21DE-4FAA-801E-634DDDAF4B2B}" type="slidenum">
              <a:rPr lang="de-DE" sz="1200" smtClean="0"/>
              <a:pPr marL="12700" algn="r"/>
              <a:t>‹Nr.›</a:t>
            </a:fld>
            <a:endParaRPr lang="de-DE" sz="1200" dirty="0"/>
          </a:p>
        </p:txBody>
      </p:sp>
      <p:pic>
        <p:nvPicPr>
          <p:cNvPr id="48" name="Picture 2" descr="Logo of the University of Bayreuth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6000" y="346075"/>
            <a:ext cx="1676191" cy="5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feld 35">
            <a:extLst>
              <a:ext uri="{FF2B5EF4-FFF2-40B4-BE49-F238E27FC236}">
                <a16:creationId xmlns:a16="http://schemas.microsoft.com/office/drawing/2014/main" id="{17E0407E-EA1A-43FD-9D6F-D1A4D8188493}"/>
              </a:ext>
            </a:extLst>
          </p:cNvPr>
          <p:cNvSpPr txBox="1"/>
          <p:nvPr/>
        </p:nvSpPr>
        <p:spPr>
          <a:xfrm>
            <a:off x="3175" y="5908675"/>
            <a:ext cx="1151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www.universum.uni-bayreuth.de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F736350-5D62-4A1E-A76D-8419940E60BA}"/>
              </a:ext>
            </a:extLst>
          </p:cNvPr>
          <p:cNvSpPr txBox="1"/>
          <p:nvPr/>
        </p:nvSpPr>
        <p:spPr>
          <a:xfrm>
            <a:off x="240470" y="355713"/>
            <a:ext cx="11518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+mj-lt"/>
              </a:rPr>
              <a:t>Beratung &amp; Service für Studierende an der Uni Bayreuth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9950B9F-AFB3-4E5A-A87C-0DDCA44379EF}"/>
              </a:ext>
            </a:extLst>
          </p:cNvPr>
          <p:cNvSpPr/>
          <p:nvPr/>
        </p:nvSpPr>
        <p:spPr>
          <a:xfrm>
            <a:off x="8185092" y="1482119"/>
            <a:ext cx="2983176" cy="154782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4800" b="1" dirty="0"/>
              <a:t>Hilfe?!?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A45F89A-84F9-4ABE-90A1-F23AEE409366}"/>
              </a:ext>
            </a:extLst>
          </p:cNvPr>
          <p:cNvSpPr txBox="1"/>
          <p:nvPr/>
        </p:nvSpPr>
        <p:spPr>
          <a:xfrm rot="20983163">
            <a:off x="-32041" y="2662173"/>
            <a:ext cx="35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KarriereService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087FDAA-603A-4C39-8B61-308DFEB9E96E}"/>
              </a:ext>
            </a:extLst>
          </p:cNvPr>
          <p:cNvSpPr txBox="1"/>
          <p:nvPr/>
        </p:nvSpPr>
        <p:spPr>
          <a:xfrm rot="20983163">
            <a:off x="5363542" y="3286190"/>
            <a:ext cx="35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Prüfungsämter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FC0D3814-0921-4B45-BA1E-FFCC93454C6F}"/>
              </a:ext>
            </a:extLst>
          </p:cNvPr>
          <p:cNvSpPr txBox="1"/>
          <p:nvPr/>
        </p:nvSpPr>
        <p:spPr>
          <a:xfrm rot="20983163">
            <a:off x="-52288" y="4555528"/>
            <a:ext cx="391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Familiengerechte Hochschule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20302E6-4E84-4983-BBA4-304BD2C89F20}"/>
              </a:ext>
            </a:extLst>
          </p:cNvPr>
          <p:cNvSpPr txBox="1"/>
          <p:nvPr/>
        </p:nvSpPr>
        <p:spPr>
          <a:xfrm rot="20983163">
            <a:off x="-20218" y="3314516"/>
            <a:ext cx="35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Studierendenkanzlei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37226FB1-DBED-4951-BC50-62F4E9C5B821}"/>
              </a:ext>
            </a:extLst>
          </p:cNvPr>
          <p:cNvSpPr txBox="1"/>
          <p:nvPr/>
        </p:nvSpPr>
        <p:spPr>
          <a:xfrm rot="20983163">
            <a:off x="-48060" y="3972301"/>
            <a:ext cx="35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Sprachenzentrum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3A5F360-70F1-4AB9-88CC-FBC98404DA17}"/>
              </a:ext>
            </a:extLst>
          </p:cNvPr>
          <p:cNvSpPr txBox="1"/>
          <p:nvPr/>
        </p:nvSpPr>
        <p:spPr>
          <a:xfrm rot="20983163">
            <a:off x="3610942" y="1425450"/>
            <a:ext cx="35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Fachschaften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9FDC452A-05AD-4520-905D-74F1D3CFDD39}"/>
              </a:ext>
            </a:extLst>
          </p:cNvPr>
          <p:cNvSpPr txBox="1"/>
          <p:nvPr/>
        </p:nvSpPr>
        <p:spPr>
          <a:xfrm rot="20983163">
            <a:off x="4851124" y="4028383"/>
            <a:ext cx="2904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«"/>
            </a:pPr>
            <a:r>
              <a:rPr lang="de-DE" sz="2000" dirty="0">
                <a:solidFill>
                  <a:schemeClr val="bg1"/>
                </a:solidFill>
              </a:rPr>
              <a:t>Servicestelle Diversity </a:t>
            </a:r>
          </a:p>
          <a:p>
            <a:pPr algn="ctr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8047B7DC-ADF9-4622-BD61-97B0FC86D823}"/>
              </a:ext>
            </a:extLst>
          </p:cNvPr>
          <p:cNvSpPr txBox="1"/>
          <p:nvPr/>
        </p:nvSpPr>
        <p:spPr>
          <a:xfrm rot="20983163">
            <a:off x="7174277" y="2052858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becks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B831594A-B31B-44A8-846D-8D694851BE3F}"/>
              </a:ext>
            </a:extLst>
          </p:cNvPr>
          <p:cNvSpPr txBox="1"/>
          <p:nvPr/>
        </p:nvSpPr>
        <p:spPr>
          <a:xfrm rot="20983163">
            <a:off x="-48060" y="2030777"/>
            <a:ext cx="35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Sozialberatung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992046AC-9E8D-435D-A3FF-F035086FD245}"/>
              </a:ext>
            </a:extLst>
          </p:cNvPr>
          <p:cNvSpPr txBox="1"/>
          <p:nvPr/>
        </p:nvSpPr>
        <p:spPr>
          <a:xfrm rot="20983163">
            <a:off x="-48059" y="1399380"/>
            <a:ext cx="35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Fachstudienberatung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9CA1266E-D08C-46F0-99EB-8A65912F31B3}"/>
              </a:ext>
            </a:extLst>
          </p:cNvPr>
          <p:cNvSpPr txBox="1"/>
          <p:nvPr/>
        </p:nvSpPr>
        <p:spPr>
          <a:xfrm rot="20983163">
            <a:off x="5498727" y="2650459"/>
            <a:ext cx="35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Schreibzentrum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092DC93E-9B12-4376-B5AC-9D3F9D4F3EF4}"/>
              </a:ext>
            </a:extLst>
          </p:cNvPr>
          <p:cNvSpPr txBox="1"/>
          <p:nvPr/>
        </p:nvSpPr>
        <p:spPr>
          <a:xfrm rot="20983163">
            <a:off x="4818137" y="4550468"/>
            <a:ext cx="35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und viele mehr …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52C77E7-F109-43D8-9F47-114FDFDA9AC1}"/>
              </a:ext>
            </a:extLst>
          </p:cNvPr>
          <p:cNvSpPr/>
          <p:nvPr/>
        </p:nvSpPr>
        <p:spPr>
          <a:xfrm>
            <a:off x="9320461" y="3173061"/>
            <a:ext cx="213929" cy="2139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2638069A-DAE3-4881-86FC-A953EA7FAFAD}"/>
              </a:ext>
            </a:extLst>
          </p:cNvPr>
          <p:cNvSpPr/>
          <p:nvPr/>
        </p:nvSpPr>
        <p:spPr>
          <a:xfrm>
            <a:off x="9243022" y="3527809"/>
            <a:ext cx="154876" cy="1548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F68A3300-A431-468D-8C57-8E42EDA11AC8}"/>
              </a:ext>
            </a:extLst>
          </p:cNvPr>
          <p:cNvSpPr txBox="1"/>
          <p:nvPr/>
        </p:nvSpPr>
        <p:spPr>
          <a:xfrm rot="20983163">
            <a:off x="2998779" y="4813383"/>
            <a:ext cx="740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6A10C0C7-ECEA-43F1-B077-1873D28DADC2}"/>
              </a:ext>
            </a:extLst>
          </p:cNvPr>
          <p:cNvSpPr txBox="1"/>
          <p:nvPr/>
        </p:nvSpPr>
        <p:spPr>
          <a:xfrm rot="20983163">
            <a:off x="4773761" y="1838376"/>
            <a:ext cx="740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1DDCD3E2-FE81-4E97-BD99-1AD41FAFFF23}"/>
              </a:ext>
            </a:extLst>
          </p:cNvPr>
          <p:cNvSpPr txBox="1"/>
          <p:nvPr/>
        </p:nvSpPr>
        <p:spPr>
          <a:xfrm rot="20983163">
            <a:off x="6864388" y="2166920"/>
            <a:ext cx="740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D588BD0F-D134-4282-AA4B-233186D2D6DF}"/>
              </a:ext>
            </a:extLst>
          </p:cNvPr>
          <p:cNvSpPr txBox="1"/>
          <p:nvPr/>
        </p:nvSpPr>
        <p:spPr>
          <a:xfrm rot="20983163">
            <a:off x="1472362" y="5044307"/>
            <a:ext cx="740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3C39EF2C-6634-4BB3-88FE-CB9D537EB7B2}"/>
              </a:ext>
            </a:extLst>
          </p:cNvPr>
          <p:cNvSpPr txBox="1"/>
          <p:nvPr/>
        </p:nvSpPr>
        <p:spPr>
          <a:xfrm rot="20983163">
            <a:off x="386745" y="1196791"/>
            <a:ext cx="740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45" name="Textfeld 46"/>
          <p:cNvSpPr txBox="1">
            <a:spLocks noChangeArrowheads="1"/>
          </p:cNvSpPr>
          <p:nvPr/>
        </p:nvSpPr>
        <p:spPr bwMode="auto">
          <a:xfrm rot="20983163">
            <a:off x="5611814" y="1498601"/>
            <a:ext cx="11191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de-DE" altLang="de-DE" sz="1900" dirty="0">
                <a:solidFill>
                  <a:schemeClr val="bg1"/>
                </a:solidFill>
              </a:rPr>
              <a:t>Psycho-</a:t>
            </a:r>
          </a:p>
          <a:p>
            <a:pPr algn="ctr">
              <a:lnSpc>
                <a:spcPts val="1800"/>
              </a:lnSpc>
            </a:pPr>
            <a:r>
              <a:rPr lang="de-DE" altLang="de-DE" sz="1900" dirty="0">
                <a:solidFill>
                  <a:schemeClr val="bg1"/>
                </a:solidFill>
              </a:rPr>
              <a:t>logische</a:t>
            </a:r>
          </a:p>
          <a:p>
            <a:pPr algn="ctr">
              <a:lnSpc>
                <a:spcPts val="1800"/>
              </a:lnSpc>
            </a:pPr>
            <a:r>
              <a:rPr lang="de-DE" altLang="de-DE" sz="1900" dirty="0">
                <a:solidFill>
                  <a:schemeClr val="bg1"/>
                </a:solidFill>
              </a:rPr>
              <a:t>Beratung</a:t>
            </a:r>
          </a:p>
        </p:txBody>
      </p:sp>
      <p:sp>
        <p:nvSpPr>
          <p:cNvPr id="46" name="Textfeld 44"/>
          <p:cNvSpPr txBox="1">
            <a:spLocks noChangeArrowheads="1"/>
          </p:cNvSpPr>
          <p:nvPr/>
        </p:nvSpPr>
        <p:spPr bwMode="auto">
          <a:xfrm rot="20983163">
            <a:off x="3986983" y="2738954"/>
            <a:ext cx="11747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Zentrale</a:t>
            </a:r>
          </a:p>
          <a:p>
            <a:pPr algn="ctr">
              <a:lnSpc>
                <a:spcPts val="2000"/>
              </a:lnSpc>
            </a:pPr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Studien-</a:t>
            </a:r>
          </a:p>
          <a:p>
            <a:pPr algn="ctr">
              <a:lnSpc>
                <a:spcPts val="2000"/>
              </a:lnSpc>
            </a:pPr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beratung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47" name="Textfeld 45"/>
          <p:cNvSpPr txBox="1">
            <a:spLocks noChangeArrowheads="1"/>
          </p:cNvSpPr>
          <p:nvPr/>
        </p:nvSpPr>
        <p:spPr bwMode="auto">
          <a:xfrm rot="20983163">
            <a:off x="2303178" y="1963064"/>
            <a:ext cx="108959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PULS</a:t>
            </a:r>
          </a:p>
          <a:p>
            <a:pPr algn="ctr">
              <a:lnSpc>
                <a:spcPts val="2000"/>
              </a:lnSpc>
            </a:pPr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Studien-</a:t>
            </a:r>
          </a:p>
          <a:p>
            <a:pPr algn="ctr">
              <a:lnSpc>
                <a:spcPts val="2000"/>
              </a:lnSpc>
            </a:pPr>
            <a:r>
              <a:rPr lang="de-DE" altLang="de-DE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support</a:t>
            </a:r>
            <a:endParaRPr lang="de-DE" altLang="de-DE" sz="20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 rot="20983163">
            <a:off x="2551674" y="3572834"/>
            <a:ext cx="974048" cy="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1900"/>
              </a:lnSpc>
            </a:pPr>
            <a:r>
              <a:rPr lang="de-DE" altLang="de-DE" dirty="0">
                <a:solidFill>
                  <a:schemeClr val="bg1"/>
                </a:solidFill>
                <a:sym typeface="Wingdings" panose="05000000000000000000" pitchFamily="2" charset="2"/>
              </a:rPr>
              <a:t>Inter-</a:t>
            </a:r>
          </a:p>
          <a:p>
            <a:pPr algn="ctr">
              <a:lnSpc>
                <a:spcPts val="1900"/>
              </a:lnSpc>
            </a:pPr>
            <a:r>
              <a:rPr lang="de-DE" altLang="de-DE" dirty="0">
                <a:solidFill>
                  <a:schemeClr val="bg1"/>
                </a:solidFill>
                <a:sym typeface="Wingdings" panose="05000000000000000000" pitchFamily="2" charset="2"/>
              </a:rPr>
              <a:t>national</a:t>
            </a:r>
          </a:p>
          <a:p>
            <a:pPr algn="ctr">
              <a:lnSpc>
                <a:spcPts val="1900"/>
              </a:lnSpc>
            </a:pPr>
            <a:r>
              <a:rPr lang="de-DE" altLang="de-DE" dirty="0">
                <a:solidFill>
                  <a:schemeClr val="bg1"/>
                </a:solidFill>
                <a:sym typeface="Wingdings" panose="05000000000000000000" pitchFamily="2" charset="2"/>
              </a:rPr>
              <a:t>Office</a:t>
            </a:r>
            <a:endParaRPr lang="de-DE" altLang="de-DE" dirty="0">
              <a:solidFill>
                <a:schemeClr val="bg1"/>
              </a:solidFill>
            </a:endParaRPr>
          </a:p>
        </p:txBody>
      </p:sp>
      <p:sp>
        <p:nvSpPr>
          <p:cNvPr id="29" name="Textfeld 44"/>
          <p:cNvSpPr txBox="1">
            <a:spLocks noChangeArrowheads="1"/>
          </p:cNvSpPr>
          <p:nvPr/>
        </p:nvSpPr>
        <p:spPr bwMode="auto">
          <a:xfrm rot="20983163">
            <a:off x="3620491" y="4367888"/>
            <a:ext cx="1144752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de-DE" altLang="de-DE" sz="1400" dirty="0">
                <a:solidFill>
                  <a:schemeClr val="bg1"/>
                </a:solidFill>
                <a:sym typeface="Wingdings" panose="05000000000000000000" pitchFamily="2" charset="2"/>
              </a:rPr>
              <a:t>Universitäts- </a:t>
            </a:r>
            <a:r>
              <a:rPr lang="de-DE" altLang="de-DE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bibliothek</a:t>
            </a:r>
            <a:endParaRPr lang="de-DE" altLang="de-DE" sz="14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19138">
            <a:off x="9268161" y="4526669"/>
            <a:ext cx="817037" cy="8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>
            <a:extLst>
              <a:ext uri="{FF2B5EF4-FFF2-40B4-BE49-F238E27FC236}">
                <a16:creationId xmlns:a16="http://schemas.microsoft.com/office/drawing/2014/main" id="{6F736350-5D62-4A1E-A76D-8419940E60BA}"/>
              </a:ext>
            </a:extLst>
          </p:cNvPr>
          <p:cNvSpPr txBox="1"/>
          <p:nvPr/>
        </p:nvSpPr>
        <p:spPr>
          <a:xfrm>
            <a:off x="240470" y="355713"/>
            <a:ext cx="1151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+mj-lt"/>
              </a:rPr>
              <a:t>Advising</a:t>
            </a:r>
            <a:r>
              <a:rPr lang="de-DE" sz="2800" dirty="0">
                <a:latin typeface="+mj-lt"/>
              </a:rPr>
              <a:t> &amp; Service </a:t>
            </a:r>
            <a:r>
              <a:rPr lang="de-DE" sz="2800" dirty="0" err="1">
                <a:latin typeface="+mj-lt"/>
              </a:rPr>
              <a:t>for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Students</a:t>
            </a:r>
            <a:r>
              <a:rPr lang="de-DE" sz="2800" dirty="0">
                <a:latin typeface="+mj-lt"/>
              </a:rPr>
              <a:t> at </a:t>
            </a:r>
            <a:r>
              <a:rPr lang="de-DE" sz="2800" dirty="0" err="1">
                <a:latin typeface="+mj-lt"/>
              </a:rPr>
              <a:t>the</a:t>
            </a:r>
            <a:r>
              <a:rPr lang="de-DE" sz="2800" dirty="0">
                <a:latin typeface="+mj-lt"/>
              </a:rPr>
              <a:t> University </a:t>
            </a:r>
            <a:r>
              <a:rPr lang="de-DE" sz="2800" dirty="0" err="1">
                <a:latin typeface="+mj-lt"/>
              </a:rPr>
              <a:t>of</a:t>
            </a:r>
            <a:r>
              <a:rPr lang="de-DE" sz="2800" dirty="0">
                <a:latin typeface="+mj-lt"/>
              </a:rPr>
              <a:t> Bayreuth</a:t>
            </a:r>
          </a:p>
        </p:txBody>
      </p:sp>
      <p:sp>
        <p:nvSpPr>
          <p:cNvPr id="131" name="Textfeld 35"/>
          <p:cNvSpPr txBox="1">
            <a:spLocks noChangeArrowheads="1"/>
          </p:cNvSpPr>
          <p:nvPr/>
        </p:nvSpPr>
        <p:spPr bwMode="auto">
          <a:xfrm>
            <a:off x="3175" y="5908675"/>
            <a:ext cx="11518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069263" algn="l"/>
              </a:tabLs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tabLst>
                <a:tab pos="8069263" algn="l"/>
              </a:tabLs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tabLst>
                <a:tab pos="8069263" algn="l"/>
              </a:tabLs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tabLst>
                <a:tab pos="8069263" algn="l"/>
              </a:tabLs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tabLst>
                <a:tab pos="8069263" algn="l"/>
              </a:tabLs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69263" algn="l"/>
              </a:tabLs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69263" algn="l"/>
              </a:tabLs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69263" algn="l"/>
              </a:tabLs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69263" algn="l"/>
              </a:tabLs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/>
            <a:r>
              <a:rPr lang="de-DE" altLang="de-DE" sz="2800" b="1" dirty="0"/>
              <a:t>www.uni-bayreuth.de/en/advising-service-network</a:t>
            </a: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49950B9F-AFB3-4E5A-A87C-0DDCA44379EF}"/>
              </a:ext>
            </a:extLst>
          </p:cNvPr>
          <p:cNvSpPr/>
          <p:nvPr/>
        </p:nvSpPr>
        <p:spPr>
          <a:xfrm>
            <a:off x="8185151" y="1482726"/>
            <a:ext cx="2982913" cy="1547813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de-DE" sz="4800" b="1" dirty="0"/>
              <a:t>Help?!?</a:t>
            </a:r>
          </a:p>
        </p:txBody>
      </p:sp>
      <p:sp>
        <p:nvSpPr>
          <p:cNvPr id="133" name="Textfeld 50"/>
          <p:cNvSpPr txBox="1">
            <a:spLocks noChangeArrowheads="1"/>
          </p:cNvSpPr>
          <p:nvPr/>
        </p:nvSpPr>
        <p:spPr bwMode="auto">
          <a:xfrm rot="20983163">
            <a:off x="-31750" y="2662238"/>
            <a:ext cx="359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altLang="de-DE" sz="2000">
                <a:solidFill>
                  <a:schemeClr val="bg1"/>
                </a:solidFill>
              </a:rPr>
              <a:t>Language Centre</a:t>
            </a:r>
          </a:p>
        </p:txBody>
      </p:sp>
      <p:sp>
        <p:nvSpPr>
          <p:cNvPr id="134" name="Textfeld 52"/>
          <p:cNvSpPr txBox="1">
            <a:spLocks noChangeArrowheads="1"/>
          </p:cNvSpPr>
          <p:nvPr/>
        </p:nvSpPr>
        <p:spPr bwMode="auto">
          <a:xfrm rot="20983163">
            <a:off x="5364163" y="3286125"/>
            <a:ext cx="359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altLang="de-DE" sz="2000">
                <a:solidFill>
                  <a:schemeClr val="bg1"/>
                </a:solidFill>
              </a:rPr>
              <a:t>Examination Offices</a:t>
            </a:r>
          </a:p>
        </p:txBody>
      </p:sp>
      <p:sp>
        <p:nvSpPr>
          <p:cNvPr id="135" name="Textfeld 53"/>
          <p:cNvSpPr txBox="1">
            <a:spLocks noChangeArrowheads="1"/>
          </p:cNvSpPr>
          <p:nvPr/>
        </p:nvSpPr>
        <p:spPr bwMode="auto">
          <a:xfrm rot="20983163">
            <a:off x="-52388" y="4556125"/>
            <a:ext cx="3913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altLang="de-DE" sz="2000" dirty="0">
                <a:solidFill>
                  <a:schemeClr val="bg1"/>
                </a:solidFill>
              </a:rPr>
              <a:t>Family-</a:t>
            </a:r>
            <a:r>
              <a:rPr lang="de-DE" altLang="de-DE" sz="2000" dirty="0" err="1">
                <a:solidFill>
                  <a:schemeClr val="bg1"/>
                </a:solidFill>
              </a:rPr>
              <a:t>friendly</a:t>
            </a:r>
            <a:r>
              <a:rPr lang="de-DE" altLang="de-DE" sz="2000" dirty="0">
                <a:solidFill>
                  <a:schemeClr val="bg1"/>
                </a:solidFill>
              </a:rPr>
              <a:t> University</a:t>
            </a:r>
          </a:p>
        </p:txBody>
      </p:sp>
      <p:sp>
        <p:nvSpPr>
          <p:cNvPr id="136" name="Textfeld 54"/>
          <p:cNvSpPr txBox="1">
            <a:spLocks noChangeArrowheads="1"/>
          </p:cNvSpPr>
          <p:nvPr/>
        </p:nvSpPr>
        <p:spPr bwMode="auto">
          <a:xfrm rot="20983163">
            <a:off x="-22225" y="3302000"/>
            <a:ext cx="3727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altLang="de-DE" sz="2000">
                <a:solidFill>
                  <a:schemeClr val="bg1"/>
                </a:solidFill>
              </a:rPr>
              <a:t>Student Administration Office</a:t>
            </a:r>
          </a:p>
        </p:txBody>
      </p:sp>
      <p:sp>
        <p:nvSpPr>
          <p:cNvPr id="137" name="Textfeld 55"/>
          <p:cNvSpPr txBox="1">
            <a:spLocks noChangeArrowheads="1"/>
          </p:cNvSpPr>
          <p:nvPr/>
        </p:nvSpPr>
        <p:spPr bwMode="auto">
          <a:xfrm rot="20983163">
            <a:off x="-30163" y="3970338"/>
            <a:ext cx="359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altLang="de-DE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S</a:t>
            </a:r>
            <a:r>
              <a:rPr lang="de-DE" altLang="de-DE" sz="2000" dirty="0" err="1">
                <a:solidFill>
                  <a:schemeClr val="bg1"/>
                </a:solidFill>
              </a:rPr>
              <a:t>ocial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Counselling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9FDC452A-05AD-4520-905D-74F1D3CFDD39}"/>
              </a:ext>
            </a:extLst>
          </p:cNvPr>
          <p:cNvSpPr txBox="1"/>
          <p:nvPr/>
        </p:nvSpPr>
        <p:spPr>
          <a:xfrm rot="20983163">
            <a:off x="4749800" y="4029075"/>
            <a:ext cx="3106738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«"/>
              <a:defRPr/>
            </a:pPr>
            <a:r>
              <a:rPr lang="de-DE" sz="2000" dirty="0" err="1">
                <a:solidFill>
                  <a:schemeClr val="bg1"/>
                </a:solidFill>
              </a:rPr>
              <a:t>Diversity</a:t>
            </a:r>
            <a:r>
              <a:rPr lang="de-DE" sz="2000" dirty="0">
                <a:solidFill>
                  <a:schemeClr val="bg1"/>
                </a:solidFill>
              </a:rPr>
              <a:t> Service Centre </a:t>
            </a: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42" name="Textfeld 59"/>
          <p:cNvSpPr txBox="1">
            <a:spLocks noChangeArrowheads="1"/>
          </p:cNvSpPr>
          <p:nvPr/>
        </p:nvSpPr>
        <p:spPr bwMode="auto">
          <a:xfrm rot="20983163">
            <a:off x="7210632" y="2085161"/>
            <a:ext cx="795306" cy="4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/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becks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146" name="Textfeld 63"/>
          <p:cNvSpPr txBox="1">
            <a:spLocks noChangeArrowheads="1"/>
          </p:cNvSpPr>
          <p:nvPr/>
        </p:nvSpPr>
        <p:spPr bwMode="auto">
          <a:xfrm rot="20983163">
            <a:off x="-47625" y="2030413"/>
            <a:ext cx="359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altLang="de-DE" sz="2000" dirty="0" err="1">
                <a:solidFill>
                  <a:schemeClr val="bg1"/>
                </a:solidFill>
              </a:rPr>
              <a:t>CareerService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147" name="Textfeld 64"/>
          <p:cNvSpPr txBox="1">
            <a:spLocks noChangeArrowheads="1"/>
          </p:cNvSpPr>
          <p:nvPr/>
        </p:nvSpPr>
        <p:spPr bwMode="auto">
          <a:xfrm rot="20983163">
            <a:off x="-47625" y="1398589"/>
            <a:ext cx="35925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altLang="de-DE" sz="2000">
                <a:solidFill>
                  <a:schemeClr val="bg1"/>
                </a:solidFill>
              </a:rPr>
              <a:t>Programme advising</a:t>
            </a:r>
          </a:p>
        </p:txBody>
      </p:sp>
      <p:sp>
        <p:nvSpPr>
          <p:cNvPr id="148" name="Textfeld 65"/>
          <p:cNvSpPr txBox="1">
            <a:spLocks noChangeArrowheads="1"/>
          </p:cNvSpPr>
          <p:nvPr/>
        </p:nvSpPr>
        <p:spPr bwMode="auto">
          <a:xfrm rot="20983163">
            <a:off x="5499101" y="2651125"/>
            <a:ext cx="359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altLang="de-DE" sz="2000" dirty="0">
                <a:solidFill>
                  <a:schemeClr val="bg1"/>
                </a:solidFill>
              </a:rPr>
              <a:t>Student </a:t>
            </a:r>
            <a:r>
              <a:rPr lang="de-DE" altLang="de-DE" sz="2000" dirty="0" err="1">
                <a:solidFill>
                  <a:schemeClr val="bg1"/>
                </a:solidFill>
              </a:rPr>
              <a:t>Counsils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149" name="Textfeld 73"/>
          <p:cNvSpPr txBox="1">
            <a:spLocks noChangeArrowheads="1"/>
          </p:cNvSpPr>
          <p:nvPr/>
        </p:nvSpPr>
        <p:spPr bwMode="auto">
          <a:xfrm rot="20983163">
            <a:off x="4818063" y="4549775"/>
            <a:ext cx="359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altLang="de-DE" sz="2000" dirty="0" err="1">
                <a:solidFill>
                  <a:schemeClr val="bg1"/>
                </a:solidFill>
              </a:rPr>
              <a:t>and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many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more</a:t>
            </a:r>
            <a:r>
              <a:rPr lang="de-DE" altLang="de-DE" sz="2000" dirty="0">
                <a:solidFill>
                  <a:schemeClr val="bg1"/>
                </a:solidFill>
              </a:rPr>
              <a:t> …</a:t>
            </a:r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352C77E7-F109-43D8-9F47-114FDFDA9AC1}"/>
              </a:ext>
            </a:extLst>
          </p:cNvPr>
          <p:cNvSpPr/>
          <p:nvPr/>
        </p:nvSpPr>
        <p:spPr>
          <a:xfrm>
            <a:off x="9320213" y="3173413"/>
            <a:ext cx="214312" cy="214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2638069A-DAE3-4881-86FC-A953EA7FAFAD}"/>
              </a:ext>
            </a:extLst>
          </p:cNvPr>
          <p:cNvSpPr/>
          <p:nvPr/>
        </p:nvSpPr>
        <p:spPr>
          <a:xfrm>
            <a:off x="9242426" y="3527426"/>
            <a:ext cx="155575" cy="1555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2" name="Textfeld 76"/>
          <p:cNvSpPr txBox="1">
            <a:spLocks noChangeArrowheads="1"/>
          </p:cNvSpPr>
          <p:nvPr/>
        </p:nvSpPr>
        <p:spPr bwMode="auto">
          <a:xfrm rot="20983163">
            <a:off x="2998789" y="4813300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altLang="de-DE" sz="2000">
              <a:solidFill>
                <a:schemeClr val="bg1"/>
              </a:solidFill>
            </a:endParaRPr>
          </a:p>
        </p:txBody>
      </p:sp>
      <p:sp>
        <p:nvSpPr>
          <p:cNvPr id="153" name="Textfeld 77"/>
          <p:cNvSpPr txBox="1">
            <a:spLocks noChangeArrowheads="1"/>
          </p:cNvSpPr>
          <p:nvPr/>
        </p:nvSpPr>
        <p:spPr bwMode="auto">
          <a:xfrm rot="20983163">
            <a:off x="4773613" y="1838325"/>
            <a:ext cx="741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altLang="de-DE" sz="2000">
              <a:solidFill>
                <a:schemeClr val="bg1"/>
              </a:solidFill>
            </a:endParaRPr>
          </a:p>
        </p:txBody>
      </p:sp>
      <p:sp>
        <p:nvSpPr>
          <p:cNvPr id="154" name="Textfeld 78"/>
          <p:cNvSpPr txBox="1">
            <a:spLocks noChangeArrowheads="1"/>
          </p:cNvSpPr>
          <p:nvPr/>
        </p:nvSpPr>
        <p:spPr bwMode="auto">
          <a:xfrm rot="20983163">
            <a:off x="3895726" y="1216025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altLang="de-DE" sz="2000">
              <a:solidFill>
                <a:schemeClr val="bg1"/>
              </a:solidFill>
            </a:endParaRPr>
          </a:p>
        </p:txBody>
      </p:sp>
      <p:sp>
        <p:nvSpPr>
          <p:cNvPr id="155" name="Textfeld 79"/>
          <p:cNvSpPr txBox="1">
            <a:spLocks noChangeArrowheads="1"/>
          </p:cNvSpPr>
          <p:nvPr/>
        </p:nvSpPr>
        <p:spPr bwMode="auto">
          <a:xfrm rot="20983163">
            <a:off x="6877324" y="2188407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156" name="Textfeld 80"/>
          <p:cNvSpPr txBox="1">
            <a:spLocks noChangeArrowheads="1"/>
          </p:cNvSpPr>
          <p:nvPr/>
        </p:nvSpPr>
        <p:spPr bwMode="auto">
          <a:xfrm rot="20983163">
            <a:off x="1471613" y="5045075"/>
            <a:ext cx="741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altLang="de-DE" sz="2000">
              <a:solidFill>
                <a:schemeClr val="bg1"/>
              </a:solidFill>
            </a:endParaRPr>
          </a:p>
        </p:txBody>
      </p:sp>
      <p:sp>
        <p:nvSpPr>
          <p:cNvPr id="157" name="Textfeld 81"/>
          <p:cNvSpPr txBox="1">
            <a:spLocks noChangeArrowheads="1"/>
          </p:cNvSpPr>
          <p:nvPr/>
        </p:nvSpPr>
        <p:spPr bwMode="auto">
          <a:xfrm rot="20983163">
            <a:off x="387351" y="1196975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altLang="de-DE" sz="2000">
              <a:solidFill>
                <a:schemeClr val="bg1"/>
              </a:solidFill>
            </a:endParaRPr>
          </a:p>
        </p:txBody>
      </p:sp>
      <p:sp>
        <p:nvSpPr>
          <p:cNvPr id="158" name="Textfeld 56"/>
          <p:cNvSpPr txBox="1">
            <a:spLocks noChangeArrowheads="1"/>
          </p:cNvSpPr>
          <p:nvPr/>
        </p:nvSpPr>
        <p:spPr bwMode="auto">
          <a:xfrm rot="20983163">
            <a:off x="3611563" y="1425575"/>
            <a:ext cx="359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«"/>
            </a:pPr>
            <a:r>
              <a:rPr lang="de-DE" altLang="de-DE" sz="2000" dirty="0">
                <a:solidFill>
                  <a:schemeClr val="bg1"/>
                </a:solidFill>
              </a:rPr>
              <a:t>Writing </a:t>
            </a:r>
            <a:r>
              <a:rPr lang="de-DE" altLang="de-DE" sz="2000" dirty="0" err="1">
                <a:solidFill>
                  <a:schemeClr val="bg1"/>
                </a:solidFill>
              </a:rPr>
              <a:t>Centre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159" name="Textfeld 44"/>
          <p:cNvSpPr txBox="1">
            <a:spLocks noChangeArrowheads="1"/>
          </p:cNvSpPr>
          <p:nvPr/>
        </p:nvSpPr>
        <p:spPr bwMode="auto">
          <a:xfrm rot="20983163">
            <a:off x="2318151" y="1963063"/>
            <a:ext cx="105964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PULS</a:t>
            </a:r>
          </a:p>
          <a:p>
            <a:pPr algn="ctr">
              <a:lnSpc>
                <a:spcPts val="2000"/>
              </a:lnSpc>
            </a:pPr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Study</a:t>
            </a:r>
            <a:endParaRPr lang="de-DE" altLang="de-DE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ctr">
              <a:lnSpc>
                <a:spcPts val="2000"/>
              </a:lnSpc>
            </a:pPr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Support</a:t>
            </a:r>
          </a:p>
        </p:txBody>
      </p:sp>
      <p:sp>
        <p:nvSpPr>
          <p:cNvPr id="160" name="Textfeld 45"/>
          <p:cNvSpPr txBox="1">
            <a:spLocks noChangeArrowheads="1"/>
          </p:cNvSpPr>
          <p:nvPr/>
        </p:nvSpPr>
        <p:spPr bwMode="auto">
          <a:xfrm rot="20983163">
            <a:off x="5576888" y="1604964"/>
            <a:ext cx="11112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Student</a:t>
            </a:r>
          </a:p>
          <a:p>
            <a:pPr algn="ctr">
              <a:lnSpc>
                <a:spcPts val="2000"/>
              </a:lnSpc>
            </a:pPr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Advising</a:t>
            </a:r>
            <a:endParaRPr lang="de-DE" altLang="de-DE" sz="2000">
              <a:solidFill>
                <a:schemeClr val="bg1"/>
              </a:solidFill>
            </a:endParaRPr>
          </a:p>
        </p:txBody>
      </p:sp>
      <p:sp>
        <p:nvSpPr>
          <p:cNvPr id="161" name="Textfeld 49"/>
          <p:cNvSpPr txBox="1">
            <a:spLocks noChangeArrowheads="1"/>
          </p:cNvSpPr>
          <p:nvPr/>
        </p:nvSpPr>
        <p:spPr bwMode="auto">
          <a:xfrm rot="20983163">
            <a:off x="3676228" y="4442161"/>
            <a:ext cx="1042080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de-DE" altLang="de-DE" sz="1600" dirty="0">
                <a:solidFill>
                  <a:schemeClr val="bg1"/>
                </a:solidFill>
                <a:sym typeface="Wingdings" panose="05000000000000000000" pitchFamily="2" charset="2"/>
              </a:rPr>
              <a:t>University</a:t>
            </a:r>
          </a:p>
          <a:p>
            <a:pPr algn="ctr">
              <a:lnSpc>
                <a:spcPts val="2000"/>
              </a:lnSpc>
            </a:pPr>
            <a:r>
              <a:rPr lang="de-DE" altLang="de-DE" sz="1600" dirty="0">
                <a:solidFill>
                  <a:schemeClr val="bg1"/>
                </a:solidFill>
                <a:sym typeface="Wingdings" panose="05000000000000000000" pitchFamily="2" charset="2"/>
              </a:rPr>
              <a:t>Library</a:t>
            </a:r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162" name="Textfeld 53"/>
          <p:cNvSpPr txBox="1">
            <a:spLocks noChangeArrowheads="1"/>
          </p:cNvSpPr>
          <p:nvPr/>
        </p:nvSpPr>
        <p:spPr bwMode="auto">
          <a:xfrm rot="20983163">
            <a:off x="3771900" y="2871789"/>
            <a:ext cx="16891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de-DE" altLang="de-DE" sz="2000" dirty="0">
                <a:solidFill>
                  <a:schemeClr val="bg1"/>
                </a:solidFill>
              </a:rPr>
              <a:t>Psychological </a:t>
            </a:r>
          </a:p>
          <a:p>
            <a:pPr algn="ctr">
              <a:lnSpc>
                <a:spcPts val="2000"/>
              </a:lnSpc>
            </a:pPr>
            <a:r>
              <a:rPr lang="de-DE" altLang="de-DE" sz="2000" dirty="0" err="1">
                <a:solidFill>
                  <a:schemeClr val="bg1"/>
                </a:solidFill>
              </a:rPr>
              <a:t>Counselling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29" name="Textfeld 49"/>
          <p:cNvSpPr txBox="1">
            <a:spLocks noChangeArrowheads="1"/>
          </p:cNvSpPr>
          <p:nvPr/>
        </p:nvSpPr>
        <p:spPr bwMode="auto">
          <a:xfrm rot="20983163">
            <a:off x="2551674" y="3583243"/>
            <a:ext cx="974048" cy="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1900"/>
              </a:lnSpc>
            </a:pPr>
            <a:r>
              <a:rPr lang="de-DE" altLang="de-DE" dirty="0">
                <a:solidFill>
                  <a:schemeClr val="bg1"/>
                </a:solidFill>
                <a:sym typeface="Wingdings" panose="05000000000000000000" pitchFamily="2" charset="2"/>
              </a:rPr>
              <a:t>Inter-</a:t>
            </a:r>
          </a:p>
          <a:p>
            <a:pPr algn="ctr">
              <a:lnSpc>
                <a:spcPts val="1900"/>
              </a:lnSpc>
            </a:pPr>
            <a:r>
              <a:rPr lang="de-DE" altLang="de-DE" dirty="0">
                <a:solidFill>
                  <a:schemeClr val="bg1"/>
                </a:solidFill>
                <a:sym typeface="Wingdings" panose="05000000000000000000" pitchFamily="2" charset="2"/>
              </a:rPr>
              <a:t>national</a:t>
            </a:r>
          </a:p>
          <a:p>
            <a:pPr algn="ctr">
              <a:lnSpc>
                <a:spcPts val="1900"/>
              </a:lnSpc>
            </a:pPr>
            <a:r>
              <a:rPr lang="de-DE" altLang="de-DE" dirty="0">
                <a:solidFill>
                  <a:schemeClr val="bg1"/>
                </a:solidFill>
                <a:sym typeface="Wingdings" panose="05000000000000000000" pitchFamily="2" charset="2"/>
              </a:rPr>
              <a:t>Office</a:t>
            </a:r>
            <a:endParaRPr lang="de-DE" altLang="de-DE" dirty="0">
              <a:solidFill>
                <a:schemeClr val="bg1"/>
              </a:solidFill>
            </a:endParaRP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68598">
            <a:off x="9263178" y="4524619"/>
            <a:ext cx="817200" cy="8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enutzerdefiniert 1">
      <a:dk1>
        <a:srgbClr val="48535A"/>
      </a:dk1>
      <a:lt1>
        <a:srgbClr val="FFFFFF"/>
      </a:lt1>
      <a:dk2>
        <a:srgbClr val="48535A"/>
      </a:dk2>
      <a:lt2>
        <a:srgbClr val="FFFFFF"/>
      </a:lt2>
      <a:accent1>
        <a:srgbClr val="48535A"/>
      </a:accent1>
      <a:accent2>
        <a:srgbClr val="48535A"/>
      </a:accent2>
      <a:accent3>
        <a:srgbClr val="48535A"/>
      </a:accent3>
      <a:accent4>
        <a:srgbClr val="48535A"/>
      </a:accent4>
      <a:accent5>
        <a:srgbClr val="48535A"/>
      </a:accent5>
      <a:accent6>
        <a:srgbClr val="48535A"/>
      </a:accent6>
      <a:hlink>
        <a:srgbClr val="48535A"/>
      </a:hlink>
      <a:folHlink>
        <a:srgbClr val="48535A"/>
      </a:folHlink>
    </a:clrScheme>
    <a:fontScheme name="Universität Bayreuth">
      <a:majorFont>
        <a:latin typeface="Minion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versität Bayreuth">
        <a:dk1>
          <a:srgbClr val="48535A"/>
        </a:dk1>
        <a:lt1>
          <a:srgbClr val="FFFFFF"/>
        </a:lt1>
        <a:dk2>
          <a:srgbClr val="48535A"/>
        </a:dk2>
        <a:lt2>
          <a:srgbClr val="FFFFFF"/>
        </a:lt2>
        <a:accent1>
          <a:srgbClr val="48535A"/>
        </a:accent1>
        <a:accent2>
          <a:srgbClr val="48535A"/>
        </a:accent2>
        <a:accent3>
          <a:srgbClr val="48535A"/>
        </a:accent3>
        <a:accent4>
          <a:srgbClr val="48535A"/>
        </a:accent4>
        <a:accent5>
          <a:srgbClr val="48535A"/>
        </a:accent5>
        <a:accent6>
          <a:srgbClr val="48535A"/>
        </a:accent6>
        <a:hlink>
          <a:srgbClr val="48535A"/>
        </a:hlink>
        <a:folHlink>
          <a:srgbClr val="48535A"/>
        </a:folHlink>
      </a:clrScheme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</Words>
  <Application>Microsoft Office PowerPoint</Application>
  <PresentationFormat>Benutzerdefiniert</PresentationFormat>
  <Paragraphs>66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Myriad Pro</vt:lpstr>
      <vt:lpstr>Calibri</vt:lpstr>
      <vt:lpstr>Minion Pro</vt:lpstr>
      <vt:lpstr>Wingdings</vt:lpstr>
      <vt:lpstr>Office Theme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Corinna Daeschner</dc:creator>
  <cp:lastModifiedBy>Fürst, Lina</cp:lastModifiedBy>
  <cp:revision>83</cp:revision>
  <dcterms:created xsi:type="dcterms:W3CDTF">2015-09-24T11:15:31Z</dcterms:created>
  <dcterms:modified xsi:type="dcterms:W3CDTF">2024-10-01T13:40:56Z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2015-09-16T00:00:00Z</vt:filetime>
  </property>
  <property fmtid="{D5CDD505-2E9C-101B-9397-08002B2CF9AE}" pid="3" name="Creator">
    <vt:lpwstr>Adobe InDesign CS5 (7.0.4)</vt:lpwstr>
  </property>
  <property fmtid="{D5CDD505-2E9C-101B-9397-08002B2CF9AE}" pid="4" name="LastSaved">
    <vt:filetime>2015-09-24T00:00:00Z</vt:filetime>
  </property>
</Properties>
</file>